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3" r:id="rId3"/>
    <p:sldId id="277" r:id="rId4"/>
    <p:sldId id="271" r:id="rId5"/>
    <p:sldId id="276" r:id="rId6"/>
    <p:sldId id="275" r:id="rId7"/>
    <p:sldId id="274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D3EB"/>
    <a:srgbClr val="D2B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8"/>
    <p:restoredTop sz="96327"/>
  </p:normalViewPr>
  <p:slideViewPr>
    <p:cSldViewPr snapToGrid="0" snapToObjects="1">
      <p:cViewPr varScale="1">
        <p:scale>
          <a:sx n="127" d="100"/>
          <a:sy n="127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00B4-8EC5-9945-8F2C-8D797A0C9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F8794-8334-EF45-8D81-E4AA0E3C5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C4E22-7B5D-1D41-A32C-F9AE7D424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F862C-F128-2047-B6D7-3D754E0E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C9A91-FCF2-6F48-87CE-189ED0E7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00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5DE1-2F8F-B14A-AC11-AF7829BC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CBFC2-0091-EB4C-A233-736B898BA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2574F-DE3B-3346-B384-20CCF460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BD48-CEB2-C749-B891-F4985F09B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BC7B2-7FA8-7C4B-8090-7AF7614B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9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95E886-7932-4448-B83C-36B64D86A3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1D90D-537D-604C-A5EA-59CE47E33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BDD14-3B21-6747-BCC9-7618C07C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B0489-A365-B84D-AFA6-DAF259E5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2B5DA-CBC8-AD42-8972-2BA51D47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0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00BC-A0B1-3C4F-87DF-2908900E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882BC-4E77-254B-85C1-29C1AFC5F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EE424-9C12-674D-BC20-EBB5DA54C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6748E-BB65-D949-AC61-33A5DBEAC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90881-CD91-BF40-A44F-22E112C1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DFEA-280C-FE41-B6B3-6B16A043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8AC7F-6C0F-FF4F-A27F-59DA62931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F13FF-041D-9F49-A685-034FDACA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F7EFE-7152-FC46-9BC7-581A5492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AC23B-F38C-6B48-81BC-3B82C4191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1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217-1472-0B4A-968E-79A45D10B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481-B739-DC43-9DD8-59D589C5F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3A909-FAB6-7542-8865-A735FE845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F7F8F-6AD6-7C48-A305-3EA69649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15AB3-E038-664F-91D9-5911EAB7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D9864-6A3B-504D-BA73-5D08B4ACF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3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49B7-C6B4-2C43-B0E8-887C01007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BA484-42D0-F24A-A396-5E4DAE681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9F54E-D955-1A4D-97A5-EBB87B7C2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35679-2A92-184D-AE4C-37F42EA9A4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746B9-DAE8-C847-B150-00C5836D7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BA2419-9D35-DD47-8735-FFAF52DA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4C3A20-05E2-2344-B751-C866EA21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7CC3C-2A5C-3F4D-B147-28BC0761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0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1E4E-FCB9-3E4B-9F17-7E4666AF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3445C6-ACFB-4243-9949-ADC6B0946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67824-8DF5-564A-8BDE-50C199CE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48A0E-D15C-2747-A5E9-9FA442EE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5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50DB44-74DE-A44E-8240-08DBEB5D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2708F0-6575-C947-84FF-EC9A3CA8E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7008-2B04-564F-947B-0C23D911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5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E057F-15DF-A14D-80A8-6B3FCA045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202AA-806C-6B4E-AE71-3D11F5519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19557-81CE-A04F-A8E8-BDDFD083D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0303C-8A35-9B4B-9EED-1AEF00A1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2ECA3-BCBD-6F4E-8622-A5C899A9A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3D1E6-97D4-0B48-8549-92CB74A15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7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EBA1-F918-B445-816D-A8EA3BF4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013FA-6742-334E-AE2C-EADF82C7D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655A8-3FFA-9A4F-A62A-B4C02A512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4FE89-103A-5A47-BC43-6BFDE9C9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B87A3-FF41-9D41-B3E2-F25FDCB6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8F4D7-FB98-094E-946B-0D6A9CA5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A4899C-D69F-F042-8CB4-CA82772D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931C8-39CD-A64D-8E64-D76379889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3DC9B-9150-2D47-B974-0C2404C0F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40D7C-857C-164A-848A-72988AC1452F}" type="datetimeFigureOut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B74A3-A9B4-0B49-B527-657B456AC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700D6-B692-144D-8728-EDEB4ADE2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6EF52-6B04-7D4A-BE48-75BC2DD91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6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165718-1A3C-2B4C-BD1B-CEE17CF02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233346"/>
              </p:ext>
            </p:extLst>
          </p:nvPr>
        </p:nvGraphicFramePr>
        <p:xfrm>
          <a:off x="2032001" y="331055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590418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59676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65813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 : CDK6 : cyclinD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PROTAC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E3 ligase adapter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18920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PDB ID: 1G3N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BSJ-03-123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789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BSJ-03-189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CRBN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7019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BSJ-05-017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VHL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2251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4FE3B8E-CEF4-F440-B612-B1C8E1E0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22" y="2089555"/>
            <a:ext cx="3035950" cy="2918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2BFA94-AEF3-4F4D-BBFE-F82D8E2F17B3}"/>
              </a:ext>
            </a:extLst>
          </p:cNvPr>
          <p:cNvSpPr txBox="1"/>
          <p:nvPr/>
        </p:nvSpPr>
        <p:spPr>
          <a:xfrm>
            <a:off x="606411" y="2007986"/>
            <a:ext cx="263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BSJ-03-123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(CRBN CDK6-specific)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23C06-8456-3446-90C2-BE9422AB6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7"/>
          <a:stretch/>
        </p:blipFill>
        <p:spPr>
          <a:xfrm>
            <a:off x="6331668" y="2455975"/>
            <a:ext cx="4710659" cy="1668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6655A8-BEBE-D947-A76E-EC56567E9261}"/>
              </a:ext>
            </a:extLst>
          </p:cNvPr>
          <p:cNvSpPr txBox="1"/>
          <p:nvPr/>
        </p:nvSpPr>
        <p:spPr>
          <a:xfrm>
            <a:off x="5786807" y="2007985"/>
            <a:ext cx="263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BSJ-03-189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(CRBN CDK4/6-dual)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385CBD-4BC3-7546-9D36-7658AD2458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71"/>
          <a:stretch/>
        </p:blipFill>
        <p:spPr>
          <a:xfrm>
            <a:off x="6523449" y="4674428"/>
            <a:ext cx="4518878" cy="21327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967E06-B6D5-9049-A498-218699B111FE}"/>
              </a:ext>
            </a:extLst>
          </p:cNvPr>
          <p:cNvSpPr txBox="1"/>
          <p:nvPr/>
        </p:nvSpPr>
        <p:spPr>
          <a:xfrm>
            <a:off x="5786807" y="4423210"/>
            <a:ext cx="263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BSJ-05-017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(VHL CDK4/6-dual)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1A6456-D777-284F-9DE7-A1A051937642}"/>
              </a:ext>
            </a:extLst>
          </p:cNvPr>
          <p:cNvSpPr/>
          <p:nvPr/>
        </p:nvSpPr>
        <p:spPr>
          <a:xfrm>
            <a:off x="1842346" y="3566160"/>
            <a:ext cx="3165583" cy="1397333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10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963141-A5EB-5E4F-95C7-FDB29A249CE0}"/>
              </a:ext>
            </a:extLst>
          </p:cNvPr>
          <p:cNvSpPr/>
          <p:nvPr/>
        </p:nvSpPr>
        <p:spPr>
          <a:xfrm>
            <a:off x="5669281" y="2677363"/>
            <a:ext cx="3283110" cy="1447475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372064-C311-4C49-9871-184F3284F1C5}"/>
              </a:ext>
            </a:extLst>
          </p:cNvPr>
          <p:cNvSpPr/>
          <p:nvPr/>
        </p:nvSpPr>
        <p:spPr>
          <a:xfrm>
            <a:off x="5812305" y="5037396"/>
            <a:ext cx="3283110" cy="1447475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4035D1-55D4-BD43-AEFF-838EB86FD67F}"/>
              </a:ext>
            </a:extLst>
          </p:cNvPr>
          <p:cNvSpPr/>
          <p:nvPr/>
        </p:nvSpPr>
        <p:spPr>
          <a:xfrm>
            <a:off x="3474720" y="1988889"/>
            <a:ext cx="944880" cy="1668863"/>
          </a:xfrm>
          <a:prstGeom prst="ellipse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9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E3CE49-3E97-494D-BD6A-5FA80344FCF0}"/>
              </a:ext>
            </a:extLst>
          </p:cNvPr>
          <p:cNvSpPr/>
          <p:nvPr/>
        </p:nvSpPr>
        <p:spPr>
          <a:xfrm>
            <a:off x="10119360" y="2353845"/>
            <a:ext cx="953447" cy="1768248"/>
          </a:xfrm>
          <a:prstGeom prst="ellipse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12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39FEDE-8841-A148-AB0D-E27938352190}"/>
              </a:ext>
            </a:extLst>
          </p:cNvPr>
          <p:cNvSpPr/>
          <p:nvPr/>
        </p:nvSpPr>
        <p:spPr>
          <a:xfrm>
            <a:off x="9086148" y="4852963"/>
            <a:ext cx="2570087" cy="1490369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4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AD5A5E-AE09-9C42-A2A5-E9191F1E88C0}"/>
              </a:ext>
            </a:extLst>
          </p:cNvPr>
          <p:cNvSpPr txBox="1"/>
          <p:nvPr/>
        </p:nvSpPr>
        <p:spPr>
          <a:xfrm>
            <a:off x="4083117" y="3299107"/>
            <a:ext cx="1729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thalidomide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5EC81-8683-6144-931D-A9840D7FDE3B}"/>
              </a:ext>
            </a:extLst>
          </p:cNvPr>
          <p:cNvSpPr txBox="1"/>
          <p:nvPr/>
        </p:nvSpPr>
        <p:spPr>
          <a:xfrm>
            <a:off x="2032001" y="4936484"/>
            <a:ext cx="1729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palbociclib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DC013-E5CD-D74B-8DE1-6BF38E376895}"/>
              </a:ext>
            </a:extLst>
          </p:cNvPr>
          <p:cNvSpPr txBox="1"/>
          <p:nvPr/>
        </p:nvSpPr>
        <p:spPr>
          <a:xfrm>
            <a:off x="10077770" y="2077269"/>
            <a:ext cx="1729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thalidomide</a:t>
            </a:r>
          </a:p>
        </p:txBody>
      </p:sp>
    </p:spTree>
    <p:extLst>
      <p:ext uri="{BB962C8B-B14F-4D97-AF65-F5344CB8AC3E}">
        <p14:creationId xmlns:p14="http://schemas.microsoft.com/office/powerpoint/2010/main" val="321806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96997-A57C-974D-8BCA-12523F51FB45}"/>
              </a:ext>
            </a:extLst>
          </p:cNvPr>
          <p:cNvSpPr txBox="1"/>
          <p:nvPr/>
        </p:nvSpPr>
        <p:spPr>
          <a:xfrm>
            <a:off x="139700" y="3649133"/>
            <a:ext cx="11912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canonical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SMILEs: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BSJ-03-123</a:t>
            </a:r>
          </a:p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CC1=C(C(=O)N(C2=NC(=NC=C12)NC3=NC=C(C=C3)N4CCN(CC4)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CCOCCOCCOCCNC(=O)CO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C5=CC=CC6=C5C(=O)N(C6=O)C7CCC(=O)NC7=O)C8CCCC8)C(=O)C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BSJ-03-189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CC1=C(C(=O)N(C2=NC(=NC=C12)NC3=NC=C(C=C3)N4CCN(CC4)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CCNC(=O)CO</a:t>
            </a: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C5=CC=CC6=C5C(=O)N(C6=O)C7CCC(=O)NC7=O)C8CCCC8)C(=O)C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88CD-23DC-554F-97DB-05BC728F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55" y="243517"/>
            <a:ext cx="3035950" cy="2918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8CA82-F2FE-E14A-8159-D8F6B9B60BE8}"/>
              </a:ext>
            </a:extLst>
          </p:cNvPr>
          <p:cNvSpPr txBox="1"/>
          <p:nvPr/>
        </p:nvSpPr>
        <p:spPr>
          <a:xfrm>
            <a:off x="648744" y="161948"/>
            <a:ext cx="263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BSJ-03-123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(CRBN CDK6-specific)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9B873-9FFC-6D44-939B-F499015D753E}"/>
              </a:ext>
            </a:extLst>
          </p:cNvPr>
          <p:cNvSpPr/>
          <p:nvPr/>
        </p:nvSpPr>
        <p:spPr>
          <a:xfrm>
            <a:off x="1867745" y="1720122"/>
            <a:ext cx="3165583" cy="1397333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10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19EA29-EAD2-574D-8378-9D1B82E54ADD}"/>
              </a:ext>
            </a:extLst>
          </p:cNvPr>
          <p:cNvSpPr/>
          <p:nvPr/>
        </p:nvSpPr>
        <p:spPr>
          <a:xfrm>
            <a:off x="3517053" y="142851"/>
            <a:ext cx="944880" cy="1668863"/>
          </a:xfrm>
          <a:prstGeom prst="ellipse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9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B59AC-00C9-884A-9F2E-076FD600FA27}"/>
              </a:ext>
            </a:extLst>
          </p:cNvPr>
          <p:cNvSpPr txBox="1"/>
          <p:nvPr/>
        </p:nvSpPr>
        <p:spPr>
          <a:xfrm>
            <a:off x="2074334" y="3090446"/>
            <a:ext cx="1729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palbociclib</a:t>
            </a:r>
            <a:endParaRPr lang="en-US" sz="160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12326-0A63-5041-A84C-4D374BC3E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7"/>
          <a:stretch/>
        </p:blipFill>
        <p:spPr>
          <a:xfrm>
            <a:off x="6648006" y="1002717"/>
            <a:ext cx="4710659" cy="16688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AC9814-B19F-4640-80E5-A109190F4393}"/>
              </a:ext>
            </a:extLst>
          </p:cNvPr>
          <p:cNvSpPr txBox="1"/>
          <p:nvPr/>
        </p:nvSpPr>
        <p:spPr>
          <a:xfrm>
            <a:off x="6103145" y="554727"/>
            <a:ext cx="263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BSJ-03-189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(CRBN CDK4/6-dual)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5CD1D3-F103-8D4A-866F-4F8B7D29F1D4}"/>
              </a:ext>
            </a:extLst>
          </p:cNvPr>
          <p:cNvSpPr/>
          <p:nvPr/>
        </p:nvSpPr>
        <p:spPr>
          <a:xfrm>
            <a:off x="5985619" y="1224105"/>
            <a:ext cx="3283110" cy="1447475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CE9E6-492E-4148-97BB-05E62E77DF61}"/>
              </a:ext>
            </a:extLst>
          </p:cNvPr>
          <p:cNvSpPr/>
          <p:nvPr/>
        </p:nvSpPr>
        <p:spPr>
          <a:xfrm>
            <a:off x="10435698" y="900587"/>
            <a:ext cx="953447" cy="1768248"/>
          </a:xfrm>
          <a:prstGeom prst="ellipse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12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B7549-218F-E048-B8EB-9D888161CD75}"/>
              </a:ext>
            </a:extLst>
          </p:cNvPr>
          <p:cNvSpPr txBox="1"/>
          <p:nvPr/>
        </p:nvSpPr>
        <p:spPr>
          <a:xfrm>
            <a:off x="10394108" y="624011"/>
            <a:ext cx="1729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thalidomide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CA28A4-8AA5-CB49-9B73-3E4D406DCA6B}"/>
              </a:ext>
            </a:extLst>
          </p:cNvPr>
          <p:cNvSpPr txBox="1"/>
          <p:nvPr/>
        </p:nvSpPr>
        <p:spPr>
          <a:xfrm>
            <a:off x="4142200" y="1437410"/>
            <a:ext cx="1729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thalidomide</a:t>
            </a:r>
          </a:p>
        </p:txBody>
      </p:sp>
    </p:spTree>
    <p:extLst>
      <p:ext uri="{BB962C8B-B14F-4D97-AF65-F5344CB8AC3E}">
        <p14:creationId xmlns:p14="http://schemas.microsoft.com/office/powerpoint/2010/main" val="218168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3DA917-829B-A245-9152-644276F6E5FA}"/>
              </a:ext>
            </a:extLst>
          </p:cNvPr>
          <p:cNvSpPr txBox="1"/>
          <p:nvPr/>
        </p:nvSpPr>
        <p:spPr>
          <a:xfrm>
            <a:off x="1647371" y="3900661"/>
            <a:ext cx="8897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C[C@@H](C1=CC=C(C2=C(N=CS2)C)C=C1)NC([C@@H]3C[C@H](CN3C([C@H](C(C)(C)C)NC(CCCCN4CCN(C5=CC=C(N=C5)NC6=NC=C7C(C)=C(C(N(C7=N6)C8CCCC8)=O)C(C)=O)CC4)=O)=O)O)=O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77EC2E-ED92-F04C-9B92-9FF62593B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71"/>
          <a:stretch/>
        </p:blipFill>
        <p:spPr>
          <a:xfrm>
            <a:off x="4272618" y="916344"/>
            <a:ext cx="4518878" cy="2132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C97851-C705-9847-8D92-49F8AF3E5DA0}"/>
              </a:ext>
            </a:extLst>
          </p:cNvPr>
          <p:cNvSpPr txBox="1"/>
          <p:nvPr/>
        </p:nvSpPr>
        <p:spPr>
          <a:xfrm>
            <a:off x="3535976" y="665126"/>
            <a:ext cx="2631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BSJ-05-017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(VHL CDK4/6-dual)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C6B985-AE1E-0748-A98E-FD169F02A152}"/>
              </a:ext>
            </a:extLst>
          </p:cNvPr>
          <p:cNvSpPr/>
          <p:nvPr/>
        </p:nvSpPr>
        <p:spPr>
          <a:xfrm>
            <a:off x="3561474" y="1279312"/>
            <a:ext cx="3283110" cy="1447475"/>
          </a:xfrm>
          <a:prstGeom prst="ellipse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DD845A-DCAA-7E48-9DF4-481D60A65D95}"/>
              </a:ext>
            </a:extLst>
          </p:cNvPr>
          <p:cNvSpPr/>
          <p:nvPr/>
        </p:nvSpPr>
        <p:spPr>
          <a:xfrm>
            <a:off x="6835317" y="1094879"/>
            <a:ext cx="2570087" cy="1490369"/>
          </a:xfrm>
          <a:prstGeom prst="ellipse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noFill/>
          </a:ln>
          <a:scene3d>
            <a:camera prst="orthographicFront">
              <a:rot lat="0" lon="0" rev="4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7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AA9D4A7-EABD-C545-A279-5AF9E0CF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154" y="914400"/>
            <a:ext cx="7828647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F4CF0-4550-704E-826B-2E8E1268FFE2}"/>
              </a:ext>
            </a:extLst>
          </p:cNvPr>
          <p:cNvSpPr txBox="1"/>
          <p:nvPr/>
        </p:nvSpPr>
        <p:spPr>
          <a:xfrm>
            <a:off x="340360" y="298033"/>
            <a:ext cx="1231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INK4 : CDK6 :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palbociclib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: cyclinD complex</a:t>
            </a:r>
          </a:p>
        </p:txBody>
      </p:sp>
    </p:spTree>
    <p:extLst>
      <p:ext uri="{BB962C8B-B14F-4D97-AF65-F5344CB8AC3E}">
        <p14:creationId xmlns:p14="http://schemas.microsoft.com/office/powerpoint/2010/main" val="112563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C20DF288-B44A-694D-A0A0-89EC54C79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11" r="28941"/>
          <a:stretch/>
        </p:blipFill>
        <p:spPr>
          <a:xfrm>
            <a:off x="0" y="-22604"/>
            <a:ext cx="2512089" cy="4114800"/>
          </a:xfrm>
          <a:prstGeom prst="rect">
            <a:avLst/>
          </a:prstGeom>
        </p:spPr>
      </p:pic>
      <p:pic>
        <p:nvPicPr>
          <p:cNvPr id="7" name="Picture 6" descr="A picture containing flower&#10;&#10;Description automatically generated">
            <a:extLst>
              <a:ext uri="{FF2B5EF4-FFF2-40B4-BE49-F238E27FC236}">
                <a16:creationId xmlns:a16="http://schemas.microsoft.com/office/drawing/2014/main" id="{C87A5CE3-C1EE-7F47-A83C-7391162C4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1" r="29121"/>
          <a:stretch/>
        </p:blipFill>
        <p:spPr>
          <a:xfrm>
            <a:off x="2512089" y="-22604"/>
            <a:ext cx="3225521" cy="4114800"/>
          </a:xfrm>
          <a:prstGeom prst="rect">
            <a:avLst/>
          </a:prstGeom>
        </p:spPr>
      </p:pic>
      <p:pic>
        <p:nvPicPr>
          <p:cNvPr id="9" name="Picture 8" descr="A picture containing necklace, flower&#10;&#10;Description automatically generated">
            <a:extLst>
              <a:ext uri="{FF2B5EF4-FFF2-40B4-BE49-F238E27FC236}">
                <a16:creationId xmlns:a16="http://schemas.microsoft.com/office/drawing/2014/main" id="{6752B13B-B082-DC41-AC57-29484F529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69" r="28474"/>
          <a:stretch/>
        </p:blipFill>
        <p:spPr>
          <a:xfrm>
            <a:off x="5583534" y="-22604"/>
            <a:ext cx="3225521" cy="4114800"/>
          </a:xfrm>
          <a:prstGeom prst="rect">
            <a:avLst/>
          </a:prstGeom>
        </p:spPr>
      </p:pic>
      <p:pic>
        <p:nvPicPr>
          <p:cNvPr id="11" name="Picture 10" descr="A picture containing flower&#10;&#10;Description automatically generated">
            <a:extLst>
              <a:ext uri="{FF2B5EF4-FFF2-40B4-BE49-F238E27FC236}">
                <a16:creationId xmlns:a16="http://schemas.microsoft.com/office/drawing/2014/main" id="{425A015A-9B89-7247-BDF2-54C260B4CA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77" r="28765"/>
          <a:stretch/>
        </p:blipFill>
        <p:spPr>
          <a:xfrm>
            <a:off x="8966479" y="-22604"/>
            <a:ext cx="3225521" cy="4114800"/>
          </a:xfrm>
          <a:prstGeom prst="rect">
            <a:avLst/>
          </a:prstGeom>
        </p:spPr>
      </p:pic>
      <p:pic>
        <p:nvPicPr>
          <p:cNvPr id="13" name="Picture 12" descr="A picture containing flower&#10;&#10;Description automatically generated">
            <a:extLst>
              <a:ext uri="{FF2B5EF4-FFF2-40B4-BE49-F238E27FC236}">
                <a16:creationId xmlns:a16="http://schemas.microsoft.com/office/drawing/2014/main" id="{2077B5C3-405F-A04A-9349-5D9A064A26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02" b="16667"/>
          <a:stretch/>
        </p:blipFill>
        <p:spPr>
          <a:xfrm>
            <a:off x="1578029" y="3539532"/>
            <a:ext cx="5716633" cy="3280787"/>
          </a:xfrm>
          <a:prstGeom prst="rect">
            <a:avLst/>
          </a:prstGeom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8A1AF70D-C1D4-5548-BA40-9984FF1299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79" b="10195"/>
          <a:stretch/>
        </p:blipFill>
        <p:spPr>
          <a:xfrm>
            <a:off x="5937341" y="3353638"/>
            <a:ext cx="5716633" cy="35068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D01582-0812-2D44-AB00-831286569C7C}"/>
              </a:ext>
            </a:extLst>
          </p:cNvPr>
          <p:cNvSpPr txBox="1"/>
          <p:nvPr/>
        </p:nvSpPr>
        <p:spPr>
          <a:xfrm>
            <a:off x="3571184" y="124885"/>
            <a:ext cx="209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CK1 : CRBN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(PDB ID: 5FQD)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E0820-57FD-CB4A-BD37-39F59D25DCD0}"/>
              </a:ext>
            </a:extLst>
          </p:cNvPr>
          <p:cNvSpPr txBox="1"/>
          <p:nvPr/>
        </p:nvSpPr>
        <p:spPr>
          <a:xfrm>
            <a:off x="157759" y="124884"/>
            <a:ext cx="2511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INK4 : CDK6 : CyclinD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(PDB ID: 1G3N)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2C95C8-E8A3-5243-8058-16386B61DA11}"/>
              </a:ext>
            </a:extLst>
          </p:cNvPr>
          <p:cNvSpPr txBox="1"/>
          <p:nvPr/>
        </p:nvSpPr>
        <p:spPr>
          <a:xfrm>
            <a:off x="6870388" y="124052"/>
            <a:ext cx="209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BTK : CRBN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(London lab)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4992FC-6193-7442-B4A6-00755B0DB079}"/>
              </a:ext>
            </a:extLst>
          </p:cNvPr>
          <p:cNvSpPr txBox="1"/>
          <p:nvPr/>
        </p:nvSpPr>
        <p:spPr>
          <a:xfrm>
            <a:off x="10119354" y="124052"/>
            <a:ext cx="209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CDK6 : CRBN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(collaborator)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966A1-9879-C44A-A211-D20984028CA4}"/>
              </a:ext>
            </a:extLst>
          </p:cNvPr>
          <p:cNvSpPr txBox="1"/>
          <p:nvPr/>
        </p:nvSpPr>
        <p:spPr>
          <a:xfrm>
            <a:off x="6437642" y="4664892"/>
            <a:ext cx="59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90°</a:t>
            </a:r>
          </a:p>
        </p:txBody>
      </p:sp>
      <p:sp>
        <p:nvSpPr>
          <p:cNvPr id="2" name="Curved Up Arrow 1">
            <a:extLst>
              <a:ext uri="{FF2B5EF4-FFF2-40B4-BE49-F238E27FC236}">
                <a16:creationId xmlns:a16="http://schemas.microsoft.com/office/drawing/2014/main" id="{9642764C-4718-5A4E-AB93-A3F46B99E62B}"/>
              </a:ext>
            </a:extLst>
          </p:cNvPr>
          <p:cNvSpPr/>
          <p:nvPr/>
        </p:nvSpPr>
        <p:spPr>
          <a:xfrm>
            <a:off x="6127819" y="4864603"/>
            <a:ext cx="1068475" cy="369332"/>
          </a:xfrm>
          <a:prstGeom prst="curved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37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A99807B-97B7-6F47-AB13-EE0E2D158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1" r="23622"/>
          <a:stretch/>
        </p:blipFill>
        <p:spPr>
          <a:xfrm>
            <a:off x="922865" y="685800"/>
            <a:ext cx="4588935" cy="54864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2BA51A9-1860-7042-9C3C-C794F5241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1" r="23622"/>
          <a:stretch/>
        </p:blipFill>
        <p:spPr>
          <a:xfrm>
            <a:off x="6866465" y="685800"/>
            <a:ext cx="458893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90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35A3-A503-FF4B-A8CB-5CA1F2EC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93DB-530A-BD4A-A372-B42E2EF92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9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4688E5-5895-E54B-98D1-C29A0F288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752153"/>
              </p:ext>
            </p:extLst>
          </p:nvPr>
        </p:nvGraphicFramePr>
        <p:xfrm>
          <a:off x="218440" y="1402080"/>
          <a:ext cx="11755120" cy="4040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421">
                  <a:extLst>
                    <a:ext uri="{9D8B030D-6E8A-4147-A177-3AD203B41FA5}">
                      <a16:colId xmlns:a16="http://schemas.microsoft.com/office/drawing/2014/main" val="607822201"/>
                    </a:ext>
                  </a:extLst>
                </a:gridCol>
                <a:gridCol w="1122354">
                  <a:extLst>
                    <a:ext uri="{9D8B030D-6E8A-4147-A177-3AD203B41FA5}">
                      <a16:colId xmlns:a16="http://schemas.microsoft.com/office/drawing/2014/main" val="1687237759"/>
                    </a:ext>
                  </a:extLst>
                </a:gridCol>
                <a:gridCol w="1081225">
                  <a:extLst>
                    <a:ext uri="{9D8B030D-6E8A-4147-A177-3AD203B41FA5}">
                      <a16:colId xmlns:a16="http://schemas.microsoft.com/office/drawing/2014/main" val="4072869455"/>
                    </a:ext>
                  </a:extLst>
                </a:gridCol>
                <a:gridCol w="1405890">
                  <a:extLst>
                    <a:ext uri="{9D8B030D-6E8A-4147-A177-3AD203B41FA5}">
                      <a16:colId xmlns:a16="http://schemas.microsoft.com/office/drawing/2014/main" val="3166646273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1413898712"/>
                    </a:ext>
                  </a:extLst>
                </a:gridCol>
                <a:gridCol w="4669790">
                  <a:extLst>
                    <a:ext uri="{9D8B030D-6E8A-4147-A177-3AD203B41FA5}">
                      <a16:colId xmlns:a16="http://schemas.microsoft.com/office/drawing/2014/main" val="1868975833"/>
                    </a:ext>
                  </a:extLst>
                </a:gridCol>
              </a:tblGrid>
              <a:tr h="5384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PDB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organism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chemical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755087"/>
                  </a:ext>
                </a:extLst>
              </a:tr>
              <a:tr h="17509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5YJ1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2.00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Å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R-thalidomide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822223"/>
                  </a:ext>
                </a:extLst>
              </a:tr>
              <a:tr h="17509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5YJ0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1.80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Å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S-thalidomide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383361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C68A3205-A20A-E84B-A156-84B5DD1ED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4074" b="19444"/>
          <a:stretch/>
        </p:blipFill>
        <p:spPr>
          <a:xfrm>
            <a:off x="4953000" y="2137833"/>
            <a:ext cx="2286000" cy="12911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150B3E-EF30-0645-BAC7-B085B0D878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5778" b="21778"/>
          <a:stretch/>
        </p:blipFill>
        <p:spPr>
          <a:xfrm>
            <a:off x="4960620" y="3963364"/>
            <a:ext cx="2286000" cy="119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8E6A8D-C4BC-9A4E-92E1-4BCBE1B5C8E4}"/>
              </a:ext>
            </a:extLst>
          </p:cNvPr>
          <p:cNvSpPr txBox="1"/>
          <p:nvPr/>
        </p:nvSpPr>
        <p:spPr>
          <a:xfrm>
            <a:off x="340360" y="298033"/>
            <a:ext cx="10678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Cereblon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bound to thalidomide</a:t>
            </a:r>
          </a:p>
        </p:txBody>
      </p:sp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6C771172-5417-0F43-A46B-DF2A9820A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51"/>
          <a:stretch/>
        </p:blipFill>
        <p:spPr>
          <a:xfrm>
            <a:off x="7911691" y="1725930"/>
            <a:ext cx="3878989" cy="36024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C439C0-2C34-834F-BB22-043841C695B8}"/>
              </a:ext>
            </a:extLst>
          </p:cNvPr>
          <p:cNvSpPr txBox="1"/>
          <p:nvPr/>
        </p:nvSpPr>
        <p:spPr>
          <a:xfrm>
            <a:off x="7363051" y="1433542"/>
            <a:ext cx="73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D2BEA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5YJ1</a:t>
            </a:r>
          </a:p>
          <a:p>
            <a:r>
              <a:rPr lang="en-US" sz="1600" b="1" dirty="0">
                <a:solidFill>
                  <a:srgbClr val="A3D3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5YJ0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85D17-9B59-0248-95C9-3EDBCA0BEBCC}"/>
              </a:ext>
            </a:extLst>
          </p:cNvPr>
          <p:cNvSpPr txBox="1"/>
          <p:nvPr/>
        </p:nvSpPr>
        <p:spPr>
          <a:xfrm>
            <a:off x="843900" y="5756767"/>
            <a:ext cx="9279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PROTACs are flexible, maybe it’s the direct interaction between CDK6 and </a:t>
            </a:r>
            <a:r>
              <a:rPr lang="en-US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cereblon</a:t>
            </a: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matters more?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E6A9B9-29ED-4D4A-8D7B-AAA18EDA2AD0}"/>
              </a:ext>
            </a:extLst>
          </p:cNvPr>
          <p:cNvSpPr txBox="1"/>
          <p:nvPr/>
        </p:nvSpPr>
        <p:spPr>
          <a:xfrm>
            <a:off x="7360920" y="2406807"/>
            <a:ext cx="1548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thalidomide</a:t>
            </a:r>
          </a:p>
        </p:txBody>
      </p:sp>
    </p:spTree>
    <p:extLst>
      <p:ext uri="{BB962C8B-B14F-4D97-AF65-F5344CB8AC3E}">
        <p14:creationId xmlns:p14="http://schemas.microsoft.com/office/powerpoint/2010/main" val="838938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46124</TotalTime>
  <Words>383</Words>
  <Application>Microsoft Macintosh PowerPoint</Application>
  <PresentationFormat>Widescreen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Qing/Sloan Kettering Institute</dc:creator>
  <cp:lastModifiedBy>Guo, Jiaye/Sloan Kettering Institute</cp:lastModifiedBy>
  <cp:revision>54</cp:revision>
  <dcterms:created xsi:type="dcterms:W3CDTF">2020-06-05T17:24:38Z</dcterms:created>
  <dcterms:modified xsi:type="dcterms:W3CDTF">2020-08-04T01:13:14Z</dcterms:modified>
</cp:coreProperties>
</file>